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65" r:id="rId3"/>
    <p:sldId id="264" r:id="rId4"/>
    <p:sldId id="257" r:id="rId5"/>
    <p:sldId id="261" r:id="rId6"/>
    <p:sldId id="262" r:id="rId7"/>
    <p:sldId id="263" r:id="rId8"/>
    <p:sldId id="260" r:id="rId9"/>
    <p:sldId id="259" r:id="rId10"/>
    <p:sldId id="258" r:id="rId11"/>
    <p:sldId id="266" r:id="rId12"/>
    <p:sldId id="267" r:id="rId13"/>
    <p:sldId id="282" r:id="rId14"/>
    <p:sldId id="283" r:id="rId15"/>
    <p:sldId id="284" r:id="rId16"/>
    <p:sldId id="285" r:id="rId17"/>
    <p:sldId id="286" r:id="rId18"/>
    <p:sldId id="287" r:id="rId19"/>
    <p:sldId id="288" r:id="rId20"/>
    <p:sldId id="272" r:id="rId21"/>
    <p:sldId id="268" r:id="rId22"/>
    <p:sldId id="270" r:id="rId23"/>
    <p:sldId id="271" r:id="rId24"/>
    <p:sldId id="274" r:id="rId25"/>
    <p:sldId id="275" r:id="rId26"/>
    <p:sldId id="276" r:id="rId27"/>
    <p:sldId id="277" r:id="rId28"/>
    <p:sldId id="278" r:id="rId29"/>
    <p:sldId id="269" r:id="rId30"/>
    <p:sldId id="273" r:id="rId31"/>
    <p:sldId id="279" r:id="rId32"/>
    <p:sldId id="289" r:id="rId33"/>
    <p:sldId id="280" r:id="rId34"/>
    <p:sldId id="281" r:id="rId35"/>
    <p:sldId id="298" r:id="rId36"/>
    <p:sldId id="291" r:id="rId37"/>
    <p:sldId id="299" r:id="rId38"/>
    <p:sldId id="293" r:id="rId39"/>
    <p:sldId id="292" r:id="rId40"/>
    <p:sldId id="295" r:id="rId41"/>
    <p:sldId id="296" r:id="rId42"/>
    <p:sldId id="294" r:id="rId43"/>
    <p:sldId id="297" r:id="rId44"/>
    <p:sldId id="290" r:id="rId45"/>
    <p:sldId id="30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0863"/>
    <a:srgbClr val="E82432"/>
    <a:srgbClr val="EB2135"/>
    <a:srgbClr val="FF6635"/>
    <a:srgbClr val="0B6FFF"/>
    <a:srgbClr val="FF3182"/>
    <a:srgbClr val="DD4774"/>
    <a:srgbClr val="FF34FF"/>
    <a:srgbClr val="FF4F9D"/>
    <a:srgbClr val="EB4B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1" d="100"/>
          <a:sy n="111" d="100"/>
        </p:scale>
        <p:origin x="161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260B58-EB9B-844B-88C8-6C7D2F17605E}" type="datetimeFigureOut">
              <a:rPr lang="en-US" smtClean="0"/>
              <a:t>9/18/2017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735A7-A784-9846-80A7-F7E1312CF733}" type="slidenum">
              <a:rPr lang="en-US" smtClean="0"/>
              <a:t>‹#›</a:t>
            </a:fld>
            <a:endParaRPr lang="en-US"/>
          </a:p>
        </p:txBody>
      </p:sp>
    </p:spTree>
    <p:extLst>
      <p:ext uri="{BB962C8B-B14F-4D97-AF65-F5344CB8AC3E}">
        <p14:creationId xmlns:p14="http://schemas.microsoft.com/office/powerpoint/2010/main" val="2560381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735A7-A784-9846-80A7-F7E1312CF733}" type="slidenum">
              <a:rPr lang="en-US" smtClean="0"/>
              <a:t>5</a:t>
            </a:fld>
            <a:endParaRPr lang="en-US" dirty="0"/>
          </a:p>
        </p:txBody>
      </p:sp>
    </p:spTree>
    <p:extLst>
      <p:ext uri="{BB962C8B-B14F-4D97-AF65-F5344CB8AC3E}">
        <p14:creationId xmlns:p14="http://schemas.microsoft.com/office/powerpoint/2010/main" val="144955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735A7-A784-9846-80A7-F7E1312CF733}" type="slidenum">
              <a:rPr lang="en-US" smtClean="0"/>
              <a:t>6</a:t>
            </a:fld>
            <a:endParaRPr lang="en-US"/>
          </a:p>
        </p:txBody>
      </p:sp>
    </p:spTree>
    <p:extLst>
      <p:ext uri="{BB962C8B-B14F-4D97-AF65-F5344CB8AC3E}">
        <p14:creationId xmlns:p14="http://schemas.microsoft.com/office/powerpoint/2010/main" val="82774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735A7-A784-9846-80A7-F7E1312CF733}" type="slidenum">
              <a:rPr lang="en-US" smtClean="0"/>
              <a:t>9</a:t>
            </a:fld>
            <a:endParaRPr lang="en-US"/>
          </a:p>
        </p:txBody>
      </p:sp>
    </p:spTree>
    <p:extLst>
      <p:ext uri="{BB962C8B-B14F-4D97-AF65-F5344CB8AC3E}">
        <p14:creationId xmlns:p14="http://schemas.microsoft.com/office/powerpoint/2010/main" val="1756750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735A7-A784-9846-80A7-F7E1312CF733}" type="slidenum">
              <a:rPr lang="en-US" smtClean="0"/>
              <a:t>12</a:t>
            </a:fld>
            <a:endParaRPr lang="en-US"/>
          </a:p>
        </p:txBody>
      </p:sp>
    </p:spTree>
    <p:extLst>
      <p:ext uri="{BB962C8B-B14F-4D97-AF65-F5344CB8AC3E}">
        <p14:creationId xmlns:p14="http://schemas.microsoft.com/office/powerpoint/2010/main" val="1470894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735A7-A784-9846-80A7-F7E1312CF733}" type="slidenum">
              <a:rPr lang="en-US" smtClean="0"/>
              <a:t>31</a:t>
            </a:fld>
            <a:endParaRPr lang="en-US"/>
          </a:p>
        </p:txBody>
      </p:sp>
    </p:spTree>
    <p:extLst>
      <p:ext uri="{BB962C8B-B14F-4D97-AF65-F5344CB8AC3E}">
        <p14:creationId xmlns:p14="http://schemas.microsoft.com/office/powerpoint/2010/main" val="2953054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735A7-A784-9846-80A7-F7E1312CF733}" type="slidenum">
              <a:rPr lang="en-US" smtClean="0"/>
              <a:t>36</a:t>
            </a:fld>
            <a:endParaRPr lang="en-US"/>
          </a:p>
        </p:txBody>
      </p:sp>
    </p:spTree>
    <p:extLst>
      <p:ext uri="{BB962C8B-B14F-4D97-AF65-F5344CB8AC3E}">
        <p14:creationId xmlns:p14="http://schemas.microsoft.com/office/powerpoint/2010/main" val="1222617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735A7-A784-9846-80A7-F7E1312CF733}" type="slidenum">
              <a:rPr lang="en-US" smtClean="0"/>
              <a:t>45</a:t>
            </a:fld>
            <a:endParaRPr lang="en-US"/>
          </a:p>
        </p:txBody>
      </p:sp>
    </p:spTree>
    <p:extLst>
      <p:ext uri="{BB962C8B-B14F-4D97-AF65-F5344CB8AC3E}">
        <p14:creationId xmlns:p14="http://schemas.microsoft.com/office/powerpoint/2010/main" val="419845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t>9/18/2017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t>9/18/2017</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9/18/2017</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9/18/2017</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t>9/18/2017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t>9/18/2017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t>9/18/2017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t>9/18/2017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t>9/18/2017</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8" Type="http://schemas.openxmlformats.org/officeDocument/2006/relationships/hyperlink" Target="https://i.pinimg.com/originals/91/c2/d0/91c2d0bbea13ccd83208a2f285dad62b.jpg" TargetMode="External"/><Relationship Id="rId3" Type="http://schemas.openxmlformats.org/officeDocument/2006/relationships/hyperlink" Target="https://i.pinimg.com/736x/2f/42/da/2f42da5458759a2a7b3f97fd23a35562--costume-wigs-movie-costumes.jpg" TargetMode="External"/><Relationship Id="rId7" Type="http://schemas.openxmlformats.org/officeDocument/2006/relationships/hyperlink" Target="http://www.lasplash.com/uploads/5/memphis_cast-2.jpg" TargetMode="External"/><Relationship Id="rId12" Type="http://schemas.openxmlformats.org/officeDocument/2006/relationships/hyperlink" Target="https://www-tc.pbs.org/wnet/gperf/files/2014/11/mezzanine_643.jpg" TargetMode="External"/><Relationship Id="rId2" Type="http://schemas.openxmlformats.org/officeDocument/2006/relationships/hyperlink" Target="https://www.slideshare.net/emurfield/elements-principles-of-art-design-powerpoint" TargetMode="External"/><Relationship Id="rId1" Type="http://schemas.openxmlformats.org/officeDocument/2006/relationships/slideLayout" Target="../slideLayouts/slideLayout3.xml"/><Relationship Id="rId6" Type="http://schemas.openxmlformats.org/officeDocument/2006/relationships/hyperlink" Target="https://i.pinimg.com/originals/b1/29/58/b12958fe2ff885347c8f8d8d2bd64648.jpg" TargetMode="External"/><Relationship Id="rId11" Type="http://schemas.openxmlformats.org/officeDocument/2006/relationships/hyperlink" Target="https://chitownstarconnections.files.wordpress.com/2012/05/cats-009.jpg" TargetMode="External"/><Relationship Id="rId5" Type="http://schemas.openxmlformats.org/officeDocument/2006/relationships/hyperlink" Target="https://thefairytaleemporium.files.wordpress.com/2014/09/img_0516.png" TargetMode="External"/><Relationship Id="rId10" Type="http://schemas.openxmlformats.org/officeDocument/2006/relationships/hyperlink" Target="https://berkshireonstage.files.wordpress.com/2015/02/boshamilton-marcus1.jpg?w=700&amp;h=467" TargetMode="External"/><Relationship Id="rId4" Type="http://schemas.openxmlformats.org/officeDocument/2006/relationships/hyperlink" Target="https://i.ytimg.com/vi/yP6LcQ8AVJM/maxresdefault.jpg" TargetMode="External"/><Relationship Id="rId9" Type="http://schemas.openxmlformats.org/officeDocument/2006/relationships/hyperlink" Target="http://www.costumearmour.com/images/customdesign/gg0.JP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077" y="1034429"/>
            <a:ext cx="8274935" cy="2927971"/>
          </a:xfrm>
        </p:spPr>
        <p:txBody>
          <a:bodyPr/>
          <a:lstStyle/>
          <a:p>
            <a:pPr algn="ctr"/>
            <a:r>
              <a:rPr lang="en-US" sz="6600" b="1" dirty="0" smtClean="0">
                <a:solidFill>
                  <a:srgbClr val="EB4BE3"/>
                </a:solidFill>
                <a:effectLst/>
                <a:latin typeface="Apple Casual"/>
                <a:cs typeface="Apple Casual"/>
              </a:rPr>
              <a:t>Costume and Fashion Design</a:t>
            </a:r>
            <a:endParaRPr lang="en-US" sz="6600" dirty="0">
              <a:solidFill>
                <a:srgbClr val="EB4BE3"/>
              </a:solidFill>
              <a:effectLst/>
              <a:latin typeface="Apple Casual"/>
              <a:cs typeface="Apple Casual"/>
            </a:endParaRPr>
          </a:p>
        </p:txBody>
      </p:sp>
      <p:sp>
        <p:nvSpPr>
          <p:cNvPr id="3" name="Subtitle 2"/>
          <p:cNvSpPr>
            <a:spLocks noGrp="1"/>
          </p:cNvSpPr>
          <p:nvPr>
            <p:ph type="subTitle" idx="1"/>
          </p:nvPr>
        </p:nvSpPr>
        <p:spPr>
          <a:xfrm>
            <a:off x="733223" y="4792416"/>
            <a:ext cx="7629728" cy="927066"/>
          </a:xfrm>
        </p:spPr>
        <p:txBody>
          <a:bodyPr>
            <a:normAutofit/>
          </a:bodyPr>
          <a:lstStyle/>
          <a:p>
            <a:pPr algn="ctr"/>
            <a:r>
              <a:rPr lang="en-US" sz="3600" b="1" dirty="0" smtClean="0">
                <a:solidFill>
                  <a:srgbClr val="EB4BE3"/>
                </a:solidFill>
                <a:effectLst/>
                <a:latin typeface="Arial Black"/>
                <a:cs typeface="Arial Black"/>
              </a:rPr>
              <a:t>Finding Design Inspiration</a:t>
            </a:r>
            <a:endParaRPr lang="en-US" sz="3600" b="1" dirty="0">
              <a:solidFill>
                <a:srgbClr val="EB4BE3"/>
              </a:solidFill>
              <a:effectLst/>
              <a:latin typeface="Arial Black"/>
              <a:cs typeface="Arial Black"/>
            </a:endParaRPr>
          </a:p>
        </p:txBody>
      </p:sp>
    </p:spTree>
    <p:extLst>
      <p:ext uri="{BB962C8B-B14F-4D97-AF65-F5344CB8AC3E}">
        <p14:creationId xmlns:p14="http://schemas.microsoft.com/office/powerpoint/2010/main" val="2884397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Nature</a:t>
            </a:r>
            <a:endParaRPr lang="en-US" dirty="0"/>
          </a:p>
        </p:txBody>
      </p:sp>
      <p:pic>
        <p:nvPicPr>
          <p:cNvPr id="4" name="Content Placeholder 3" descr="IMG_1077.jpg"/>
          <p:cNvPicPr>
            <a:picLocks noGrp="1" noChangeAspect="1"/>
          </p:cNvPicPr>
          <p:nvPr>
            <p:ph idx="1"/>
          </p:nvPr>
        </p:nvPicPr>
        <p:blipFill>
          <a:blip r:embed="rId2" cstate="email">
            <a:extLst>
              <a:ext uri="{28A0092B-C50C-407E-A947-70E740481C1C}">
                <a14:useLocalDpi xmlns:a14="http://schemas.microsoft.com/office/drawing/2010/main" val="0"/>
              </a:ext>
            </a:extLst>
          </a:blip>
          <a:srcRect l="-70594" r="-70594"/>
          <a:stretch>
            <a:fillRect/>
          </a:stretch>
        </p:blipFill>
        <p:spPr>
          <a:xfrm>
            <a:off x="2543237" y="1750424"/>
            <a:ext cx="7796385" cy="4327091"/>
          </a:xfrm>
        </p:spPr>
      </p:pic>
      <p:pic>
        <p:nvPicPr>
          <p:cNvPr id="5" name="Picture 4" descr="IMG_107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7256" y="1750425"/>
            <a:ext cx="3231963" cy="4327091"/>
          </a:xfrm>
          <a:prstGeom prst="rect">
            <a:avLst/>
          </a:prstGeom>
        </p:spPr>
      </p:pic>
    </p:spTree>
    <p:extLst>
      <p:ext uri="{BB962C8B-B14F-4D97-AF65-F5344CB8AC3E}">
        <p14:creationId xmlns:p14="http://schemas.microsoft.com/office/powerpoint/2010/main" val="3456269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802154"/>
            <a:ext cx="7583487" cy="3927213"/>
          </a:xfrm>
        </p:spPr>
        <p:txBody>
          <a:bodyPr/>
          <a:lstStyle/>
          <a:p>
            <a:pPr algn="ctr"/>
            <a:r>
              <a:rPr lang="en-US" sz="4800" b="1" dirty="0" smtClean="0">
                <a:solidFill>
                  <a:srgbClr val="FF34FF"/>
                </a:solidFill>
              </a:rPr>
              <a:t>Using </a:t>
            </a:r>
            <a:br>
              <a:rPr lang="en-US" sz="4800" b="1" dirty="0" smtClean="0">
                <a:solidFill>
                  <a:srgbClr val="FF34FF"/>
                </a:solidFill>
              </a:rPr>
            </a:br>
            <a:r>
              <a:rPr lang="en-US" sz="4800" b="1" dirty="0" smtClean="0">
                <a:solidFill>
                  <a:srgbClr val="FF34FF"/>
                </a:solidFill>
              </a:rPr>
              <a:t>the Elements of Design to create an effective </a:t>
            </a:r>
            <a:br>
              <a:rPr lang="en-US" sz="4800" b="1" dirty="0" smtClean="0">
                <a:solidFill>
                  <a:srgbClr val="FF34FF"/>
                </a:solidFill>
              </a:rPr>
            </a:br>
            <a:r>
              <a:rPr lang="en-US" sz="4800" b="1" dirty="0" smtClean="0">
                <a:solidFill>
                  <a:srgbClr val="FF34FF"/>
                </a:solidFill>
              </a:rPr>
              <a:t> Design</a:t>
            </a:r>
            <a:endParaRPr lang="en-US" sz="4800" b="1" dirty="0">
              <a:solidFill>
                <a:srgbClr val="FF34FF"/>
              </a:solidFill>
            </a:endParaRPr>
          </a:p>
        </p:txBody>
      </p:sp>
    </p:spTree>
    <p:extLst>
      <p:ext uri="{BB962C8B-B14F-4D97-AF65-F5344CB8AC3E}">
        <p14:creationId xmlns:p14="http://schemas.microsoft.com/office/powerpoint/2010/main" val="3479199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1617133"/>
          </a:xfrm>
        </p:spPr>
        <p:txBody>
          <a:bodyPr/>
          <a:lstStyle/>
          <a:p>
            <a:pPr algn="ctr"/>
            <a:r>
              <a:rPr lang="en-US" sz="4800" b="1" dirty="0" smtClean="0">
                <a:solidFill>
                  <a:srgbClr val="FF34FF"/>
                </a:solidFill>
              </a:rPr>
              <a:t>What are the </a:t>
            </a:r>
            <a:br>
              <a:rPr lang="en-US" sz="4800" b="1" dirty="0" smtClean="0">
                <a:solidFill>
                  <a:srgbClr val="FF34FF"/>
                </a:solidFill>
              </a:rPr>
            </a:br>
            <a:r>
              <a:rPr lang="en-US" sz="4800" b="1" dirty="0" smtClean="0">
                <a:solidFill>
                  <a:srgbClr val="FF34FF"/>
                </a:solidFill>
              </a:rPr>
              <a:t>Elements of Design?</a:t>
            </a:r>
            <a:endParaRPr lang="en-US" sz="4800" b="1" dirty="0">
              <a:solidFill>
                <a:srgbClr val="FF34FF"/>
              </a:solidFill>
            </a:endParaRPr>
          </a:p>
        </p:txBody>
      </p:sp>
      <p:sp>
        <p:nvSpPr>
          <p:cNvPr id="3" name="Content Placeholder 2"/>
          <p:cNvSpPr>
            <a:spLocks noGrp="1"/>
          </p:cNvSpPr>
          <p:nvPr>
            <p:ph sz="half" idx="1"/>
          </p:nvPr>
        </p:nvSpPr>
        <p:spPr>
          <a:xfrm>
            <a:off x="779462" y="2438400"/>
            <a:ext cx="3657600" cy="3609975"/>
          </a:xfrm>
        </p:spPr>
        <p:txBody>
          <a:bodyPr>
            <a:normAutofit lnSpcReduction="10000"/>
          </a:bodyPr>
          <a:lstStyle/>
          <a:p>
            <a:r>
              <a:rPr lang="en-US" sz="4800" dirty="0">
                <a:solidFill>
                  <a:schemeClr val="tx1"/>
                </a:solidFill>
              </a:rPr>
              <a:t>Color</a:t>
            </a:r>
          </a:p>
          <a:p>
            <a:r>
              <a:rPr lang="en-US" sz="4800" dirty="0">
                <a:solidFill>
                  <a:schemeClr val="tx1"/>
                </a:solidFill>
              </a:rPr>
              <a:t>Form</a:t>
            </a:r>
          </a:p>
          <a:p>
            <a:r>
              <a:rPr lang="en-US" sz="4800" dirty="0">
                <a:solidFill>
                  <a:schemeClr val="tx1"/>
                </a:solidFill>
              </a:rPr>
              <a:t>Line</a:t>
            </a:r>
          </a:p>
          <a:p>
            <a:r>
              <a:rPr lang="en-US" sz="4800" dirty="0">
                <a:solidFill>
                  <a:schemeClr val="tx1"/>
                </a:solidFill>
              </a:rPr>
              <a:t>Shape</a:t>
            </a:r>
          </a:p>
          <a:p>
            <a:endParaRPr lang="en-US" dirty="0"/>
          </a:p>
        </p:txBody>
      </p:sp>
      <p:sp>
        <p:nvSpPr>
          <p:cNvPr id="4" name="Content Placeholder 3"/>
          <p:cNvSpPr>
            <a:spLocks noGrp="1"/>
          </p:cNvSpPr>
          <p:nvPr>
            <p:ph sz="half" idx="2"/>
          </p:nvPr>
        </p:nvSpPr>
        <p:spPr>
          <a:xfrm>
            <a:off x="4688541" y="2794000"/>
            <a:ext cx="3657600" cy="3254375"/>
          </a:xfrm>
        </p:spPr>
        <p:txBody>
          <a:bodyPr>
            <a:normAutofit lnSpcReduction="10000"/>
          </a:bodyPr>
          <a:lstStyle/>
          <a:p>
            <a:r>
              <a:rPr lang="en-US" sz="4800" dirty="0">
                <a:solidFill>
                  <a:schemeClr val="tx1"/>
                </a:solidFill>
              </a:rPr>
              <a:t>Space</a:t>
            </a:r>
          </a:p>
          <a:p>
            <a:r>
              <a:rPr lang="en-US" sz="4800" dirty="0">
                <a:solidFill>
                  <a:schemeClr val="tx1"/>
                </a:solidFill>
              </a:rPr>
              <a:t>Texture</a:t>
            </a:r>
          </a:p>
          <a:p>
            <a:r>
              <a:rPr lang="en-US" sz="4800" dirty="0">
                <a:solidFill>
                  <a:schemeClr val="tx1"/>
                </a:solidFill>
              </a:rPr>
              <a:t>Value</a:t>
            </a:r>
          </a:p>
          <a:p>
            <a:endParaRPr lang="en-US" dirty="0"/>
          </a:p>
        </p:txBody>
      </p:sp>
    </p:spTree>
    <p:extLst>
      <p:ext uri="{BB962C8B-B14F-4D97-AF65-F5344CB8AC3E}">
        <p14:creationId xmlns:p14="http://schemas.microsoft.com/office/powerpoint/2010/main" val="1181334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97131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32089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89204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47607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45596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261" y="935554"/>
            <a:ext cx="7048596" cy="5286447"/>
          </a:xfrm>
          <a:prstGeom prst="rect">
            <a:avLst/>
          </a:prstGeom>
        </p:spPr>
      </p:pic>
    </p:spTree>
    <p:extLst>
      <p:ext uri="{BB962C8B-B14F-4D97-AF65-F5344CB8AC3E}">
        <p14:creationId xmlns:p14="http://schemas.microsoft.com/office/powerpoint/2010/main" val="3907456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81140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709383" cy="1447800"/>
          </a:xfrm>
        </p:spPr>
        <p:txBody>
          <a:bodyPr/>
          <a:lstStyle/>
          <a:p>
            <a:pPr algn="ctr"/>
            <a:r>
              <a:rPr lang="en-US" dirty="0" smtClean="0">
                <a:solidFill>
                  <a:srgbClr val="103154"/>
                </a:solidFill>
              </a:rPr>
              <a:t>             </a:t>
            </a:r>
            <a:br>
              <a:rPr lang="en-US" dirty="0" smtClean="0">
                <a:solidFill>
                  <a:srgbClr val="103154"/>
                </a:solidFill>
              </a:rPr>
            </a:br>
            <a:r>
              <a:rPr lang="en-US" dirty="0">
                <a:solidFill>
                  <a:srgbClr val="103154"/>
                </a:solidFill>
              </a:rPr>
              <a:t/>
            </a:r>
            <a:br>
              <a:rPr lang="en-US" dirty="0">
                <a:solidFill>
                  <a:srgbClr val="103154"/>
                </a:solidFill>
              </a:rPr>
            </a:br>
            <a:r>
              <a:rPr lang="en-US" b="1" dirty="0" smtClean="0">
                <a:solidFill>
                  <a:srgbClr val="FF34FF"/>
                </a:solidFill>
              </a:rPr>
              <a:t>What is the Design Process?</a:t>
            </a:r>
            <a:endParaRPr lang="en-US" b="1" dirty="0">
              <a:solidFill>
                <a:srgbClr val="FF34FF"/>
              </a:solidFill>
            </a:endParaRPr>
          </a:p>
        </p:txBody>
      </p:sp>
      <p:sp>
        <p:nvSpPr>
          <p:cNvPr id="3" name="Content Placeholder 2"/>
          <p:cNvSpPr>
            <a:spLocks noGrp="1"/>
          </p:cNvSpPr>
          <p:nvPr>
            <p:ph idx="1"/>
          </p:nvPr>
        </p:nvSpPr>
        <p:spPr>
          <a:xfrm>
            <a:off x="779464" y="2160909"/>
            <a:ext cx="7162270" cy="3342424"/>
          </a:xfrm>
        </p:spPr>
        <p:txBody>
          <a:bodyPr>
            <a:normAutofit lnSpcReduction="10000"/>
          </a:bodyPr>
          <a:lstStyle/>
          <a:p>
            <a:r>
              <a:rPr lang="en-US" dirty="0" smtClean="0">
                <a:solidFill>
                  <a:schemeClr val="tx1"/>
                </a:solidFill>
              </a:rPr>
              <a:t>Analysis</a:t>
            </a:r>
          </a:p>
          <a:p>
            <a:r>
              <a:rPr lang="en-US" dirty="0" smtClean="0">
                <a:solidFill>
                  <a:schemeClr val="tx1"/>
                </a:solidFill>
              </a:rPr>
              <a:t>Design Collaboration</a:t>
            </a:r>
          </a:p>
          <a:p>
            <a:r>
              <a:rPr lang="en-US" dirty="0" smtClean="0">
                <a:solidFill>
                  <a:schemeClr val="tx1"/>
                </a:solidFill>
              </a:rPr>
              <a:t>Research</a:t>
            </a:r>
          </a:p>
          <a:p>
            <a:r>
              <a:rPr lang="en-US" dirty="0" smtClean="0">
                <a:solidFill>
                  <a:schemeClr val="tx1"/>
                </a:solidFill>
              </a:rPr>
              <a:t>Preliminary Sketches (Thumbnail Sketches)</a:t>
            </a:r>
          </a:p>
          <a:p>
            <a:r>
              <a:rPr lang="en-US" dirty="0" smtClean="0">
                <a:solidFill>
                  <a:schemeClr val="tx1"/>
                </a:solidFill>
              </a:rPr>
              <a:t>Final Sketches</a:t>
            </a:r>
          </a:p>
          <a:p>
            <a:r>
              <a:rPr lang="en-US" dirty="0" smtClean="0">
                <a:solidFill>
                  <a:schemeClr val="tx1"/>
                </a:solidFill>
              </a:rPr>
              <a:t>Finished </a:t>
            </a:r>
            <a:r>
              <a:rPr lang="en-US" dirty="0" err="1" smtClean="0">
                <a:solidFill>
                  <a:schemeClr val="tx1"/>
                </a:solidFill>
              </a:rPr>
              <a:t>Swatched</a:t>
            </a:r>
            <a:r>
              <a:rPr lang="en-US" dirty="0" smtClean="0">
                <a:solidFill>
                  <a:schemeClr val="tx1"/>
                </a:solidFill>
              </a:rPr>
              <a:t> Rendering</a:t>
            </a:r>
            <a:endParaRPr lang="en-US" dirty="0">
              <a:solidFill>
                <a:schemeClr val="tx1"/>
              </a:solidFill>
            </a:endParaRPr>
          </a:p>
        </p:txBody>
      </p:sp>
    </p:spTree>
    <p:extLst>
      <p:ext uri="{BB962C8B-B14F-4D97-AF65-F5344CB8AC3E}">
        <p14:creationId xmlns:p14="http://schemas.microsoft.com/office/powerpoint/2010/main" val="3741904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3357" y="1303144"/>
            <a:ext cx="8115040" cy="4544423"/>
          </a:xfrm>
          <a:prstGeom prst="rect">
            <a:avLst/>
          </a:prstGeom>
        </p:spPr>
      </p:pic>
    </p:spTree>
    <p:extLst>
      <p:ext uri="{BB962C8B-B14F-4D97-AF65-F5344CB8AC3E}">
        <p14:creationId xmlns:p14="http://schemas.microsoft.com/office/powerpoint/2010/main" val="3814264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587500"/>
            <a:ext cx="7806267" cy="3139477"/>
          </a:xfrm>
          <a:prstGeom prst="rect">
            <a:avLst/>
          </a:prstGeom>
        </p:spPr>
      </p:pic>
    </p:spTree>
    <p:extLst>
      <p:ext uri="{BB962C8B-B14F-4D97-AF65-F5344CB8AC3E}">
        <p14:creationId xmlns:p14="http://schemas.microsoft.com/office/powerpoint/2010/main" val="3265646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1724" y="723165"/>
            <a:ext cx="7526922" cy="5396661"/>
          </a:xfrm>
          <a:prstGeom prst="rect">
            <a:avLst/>
          </a:prstGeom>
        </p:spPr>
      </p:pic>
    </p:spTree>
    <p:extLst>
      <p:ext uri="{BB962C8B-B14F-4D97-AF65-F5344CB8AC3E}">
        <p14:creationId xmlns:p14="http://schemas.microsoft.com/office/powerpoint/2010/main" val="3483069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4712" y="1314801"/>
            <a:ext cx="7545209" cy="4244180"/>
          </a:xfrm>
          <a:prstGeom prst="rect">
            <a:avLst/>
          </a:prstGeom>
        </p:spPr>
      </p:pic>
    </p:spTree>
    <p:extLst>
      <p:ext uri="{BB962C8B-B14F-4D97-AF65-F5344CB8AC3E}">
        <p14:creationId xmlns:p14="http://schemas.microsoft.com/office/powerpoint/2010/main" val="2384346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024" y="785443"/>
            <a:ext cx="7724447" cy="5347694"/>
          </a:xfrm>
          <a:prstGeom prst="rect">
            <a:avLst/>
          </a:prstGeom>
        </p:spPr>
      </p:pic>
    </p:spTree>
    <p:extLst>
      <p:ext uri="{BB962C8B-B14F-4D97-AF65-F5344CB8AC3E}">
        <p14:creationId xmlns:p14="http://schemas.microsoft.com/office/powerpoint/2010/main" val="3947242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727" y="1239491"/>
            <a:ext cx="8216743" cy="4638484"/>
          </a:xfrm>
          <a:prstGeom prst="rect">
            <a:avLst/>
          </a:prstGeom>
        </p:spPr>
      </p:pic>
    </p:spTree>
    <p:extLst>
      <p:ext uri="{BB962C8B-B14F-4D97-AF65-F5344CB8AC3E}">
        <p14:creationId xmlns:p14="http://schemas.microsoft.com/office/powerpoint/2010/main" val="562813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9403" y="571201"/>
            <a:ext cx="3787893" cy="5692189"/>
          </a:xfrm>
          <a:prstGeom prst="rect">
            <a:avLst/>
          </a:prstGeom>
        </p:spPr>
      </p:pic>
    </p:spTree>
    <p:extLst>
      <p:ext uri="{BB962C8B-B14F-4D97-AF65-F5344CB8AC3E}">
        <p14:creationId xmlns:p14="http://schemas.microsoft.com/office/powerpoint/2010/main" val="1780331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301" y="1231168"/>
            <a:ext cx="3790096" cy="4690713"/>
          </a:xfrm>
          <a:prstGeom prst="rect">
            <a:avLst/>
          </a:prstGeom>
        </p:spPr>
      </p:pic>
      <p:pic>
        <p:nvPicPr>
          <p:cNvPr id="4" name="Picture 3"/>
          <p:cNvPicPr>
            <a:picLocks noChangeAspect="1"/>
          </p:cNvPicPr>
          <p:nvPr/>
        </p:nvPicPr>
        <p:blipFill>
          <a:blip r:embed="rId3"/>
          <a:stretch>
            <a:fillRect/>
          </a:stretch>
        </p:blipFill>
        <p:spPr>
          <a:xfrm>
            <a:off x="4497742" y="1231168"/>
            <a:ext cx="3485475" cy="4653289"/>
          </a:xfrm>
          <a:prstGeom prst="rect">
            <a:avLst/>
          </a:prstGeom>
        </p:spPr>
      </p:pic>
    </p:spTree>
    <p:extLst>
      <p:ext uri="{BB962C8B-B14F-4D97-AF65-F5344CB8AC3E}">
        <p14:creationId xmlns:p14="http://schemas.microsoft.com/office/powerpoint/2010/main" val="1207173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1207" y="1567072"/>
            <a:ext cx="7417779" cy="3745978"/>
          </a:xfrm>
          <a:prstGeom prst="rect">
            <a:avLst/>
          </a:prstGeom>
        </p:spPr>
      </p:pic>
    </p:spTree>
    <p:extLst>
      <p:ext uri="{BB962C8B-B14F-4D97-AF65-F5344CB8AC3E}">
        <p14:creationId xmlns:p14="http://schemas.microsoft.com/office/powerpoint/2010/main" val="305731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77299" y="1072207"/>
            <a:ext cx="4469683" cy="2503023"/>
          </a:xfrm>
          <a:prstGeom prst="rect">
            <a:avLst/>
          </a:prstGeom>
        </p:spPr>
      </p:pic>
      <p:pic>
        <p:nvPicPr>
          <p:cNvPr id="8" name="Picture 7"/>
          <p:cNvPicPr>
            <a:picLocks noChangeAspect="1"/>
          </p:cNvPicPr>
          <p:nvPr/>
        </p:nvPicPr>
        <p:blipFill>
          <a:blip r:embed="rId3"/>
          <a:stretch>
            <a:fillRect/>
          </a:stretch>
        </p:blipFill>
        <p:spPr>
          <a:xfrm>
            <a:off x="3876268" y="3694990"/>
            <a:ext cx="4073962" cy="2821596"/>
          </a:xfrm>
          <a:prstGeom prst="rect">
            <a:avLst/>
          </a:prstGeom>
        </p:spPr>
      </p:pic>
    </p:spTree>
    <p:extLst>
      <p:ext uri="{BB962C8B-B14F-4D97-AF65-F5344CB8AC3E}">
        <p14:creationId xmlns:p14="http://schemas.microsoft.com/office/powerpoint/2010/main" val="2177631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1006231"/>
          </a:xfrm>
        </p:spPr>
        <p:txBody>
          <a:bodyPr/>
          <a:lstStyle/>
          <a:p>
            <a:pPr algn="ctr"/>
            <a:r>
              <a:rPr lang="en-US" sz="4400" b="1" dirty="0" smtClean="0">
                <a:solidFill>
                  <a:srgbClr val="FF34FF"/>
                </a:solidFill>
              </a:rPr>
              <a:t>Design Originality</a:t>
            </a:r>
            <a:endParaRPr lang="en-US" sz="4400" b="1" dirty="0">
              <a:solidFill>
                <a:srgbClr val="FF34FF"/>
              </a:solidFill>
            </a:endParaRPr>
          </a:p>
        </p:txBody>
      </p:sp>
      <p:sp>
        <p:nvSpPr>
          <p:cNvPr id="3" name="Content Placeholder 2"/>
          <p:cNvSpPr>
            <a:spLocks noGrp="1"/>
          </p:cNvSpPr>
          <p:nvPr>
            <p:ph idx="1"/>
          </p:nvPr>
        </p:nvSpPr>
        <p:spPr>
          <a:xfrm>
            <a:off x="779463" y="1929972"/>
            <a:ext cx="7583487" cy="4107757"/>
          </a:xfrm>
        </p:spPr>
        <p:txBody>
          <a:bodyPr>
            <a:normAutofit lnSpcReduction="10000"/>
          </a:bodyPr>
          <a:lstStyle/>
          <a:p>
            <a:r>
              <a:rPr lang="en-US" dirty="0" smtClean="0">
                <a:solidFill>
                  <a:schemeClr val="tx1"/>
                </a:solidFill>
              </a:rPr>
              <a:t>As  a designer, your designs should be your originals not copies of another designer’s work. Being inspired by another designer’s work is fine. You should take the ideas that have inspired you and translate them and interpret them with your own originality.</a:t>
            </a:r>
          </a:p>
          <a:p>
            <a:r>
              <a:rPr lang="en-US" dirty="0" smtClean="0">
                <a:solidFill>
                  <a:schemeClr val="tx1"/>
                </a:solidFill>
              </a:rPr>
              <a:t>Using a theme or unusual concept exercise can be helpful in stimulating new ways to look at your designs.</a:t>
            </a:r>
          </a:p>
          <a:p>
            <a:r>
              <a:rPr lang="en-US" dirty="0" smtClean="0">
                <a:solidFill>
                  <a:schemeClr val="tx1"/>
                </a:solidFill>
              </a:rPr>
              <a:t>While the outcome of these design exercises may not be practical in your realized designs, they can inspire you to add elements and principles of design which you may not have considered.</a:t>
            </a:r>
            <a:endParaRPr lang="en-US" dirty="0">
              <a:solidFill>
                <a:schemeClr val="tx1"/>
              </a:solidFill>
            </a:endParaRPr>
          </a:p>
        </p:txBody>
      </p:sp>
    </p:spTree>
    <p:extLst>
      <p:ext uri="{BB962C8B-B14F-4D97-AF65-F5344CB8AC3E}">
        <p14:creationId xmlns:p14="http://schemas.microsoft.com/office/powerpoint/2010/main" val="3374467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905" y="1105198"/>
            <a:ext cx="8512851" cy="4767196"/>
          </a:xfrm>
          <a:prstGeom prst="rect">
            <a:avLst/>
          </a:prstGeom>
        </p:spPr>
      </p:pic>
    </p:spTree>
    <p:extLst>
      <p:ext uri="{BB962C8B-B14F-4D97-AF65-F5344CB8AC3E}">
        <p14:creationId xmlns:p14="http://schemas.microsoft.com/office/powerpoint/2010/main" val="33317223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0999"/>
            <a:ext cx="7583487" cy="1447801"/>
          </a:xfrm>
        </p:spPr>
        <p:txBody>
          <a:bodyPr/>
          <a:lstStyle/>
          <a:p>
            <a:pPr algn="ctr"/>
            <a:r>
              <a:rPr lang="en-US" sz="4400" dirty="0" smtClean="0">
                <a:solidFill>
                  <a:srgbClr val="FF34FF"/>
                </a:solidFill>
              </a:rPr>
              <a:t>What Are Ways to Create a Color Rendering?</a:t>
            </a:r>
            <a:endParaRPr lang="en-US" sz="4400" dirty="0">
              <a:solidFill>
                <a:srgbClr val="FF34FF"/>
              </a:solidFill>
            </a:endParaRPr>
          </a:p>
        </p:txBody>
      </p:sp>
      <p:sp>
        <p:nvSpPr>
          <p:cNvPr id="3" name="Content Placeholder 2"/>
          <p:cNvSpPr>
            <a:spLocks noGrp="1"/>
          </p:cNvSpPr>
          <p:nvPr>
            <p:ph sz="half" idx="14"/>
          </p:nvPr>
        </p:nvSpPr>
        <p:spPr/>
        <p:txBody>
          <a:bodyPr>
            <a:normAutofit/>
          </a:bodyPr>
          <a:lstStyle/>
          <a:p>
            <a:r>
              <a:rPr lang="en-US" sz="4000" dirty="0" smtClean="0"/>
              <a:t>Watercolor</a:t>
            </a:r>
          </a:p>
          <a:p>
            <a:pPr marL="0" indent="0">
              <a:buNone/>
            </a:pPr>
            <a:endParaRPr lang="en-US" sz="4000" dirty="0"/>
          </a:p>
        </p:txBody>
      </p:sp>
      <p:sp>
        <p:nvSpPr>
          <p:cNvPr id="4" name="Content Placeholder 3"/>
          <p:cNvSpPr>
            <a:spLocks noGrp="1"/>
          </p:cNvSpPr>
          <p:nvPr>
            <p:ph sz="half" idx="15"/>
          </p:nvPr>
        </p:nvSpPr>
        <p:spPr/>
        <p:txBody>
          <a:bodyPr/>
          <a:lstStyle/>
          <a:p>
            <a:r>
              <a:rPr lang="en-US" sz="4000" dirty="0" smtClean="0"/>
              <a:t>Color Pencils</a:t>
            </a:r>
            <a:endParaRPr lang="en-US" sz="4000" dirty="0"/>
          </a:p>
        </p:txBody>
      </p:sp>
      <p:sp>
        <p:nvSpPr>
          <p:cNvPr id="5" name="Content Placeholder 4"/>
          <p:cNvSpPr>
            <a:spLocks noGrp="1"/>
          </p:cNvSpPr>
          <p:nvPr>
            <p:ph sz="half" idx="1"/>
          </p:nvPr>
        </p:nvSpPr>
        <p:spPr/>
        <p:txBody>
          <a:bodyPr/>
          <a:lstStyle/>
          <a:p>
            <a:r>
              <a:rPr lang="en-US" sz="4000" dirty="0" smtClean="0"/>
              <a:t>Markers</a:t>
            </a:r>
            <a:endParaRPr lang="en-US" sz="4000" dirty="0"/>
          </a:p>
        </p:txBody>
      </p:sp>
      <p:sp>
        <p:nvSpPr>
          <p:cNvPr id="6" name="Content Placeholder 5"/>
          <p:cNvSpPr>
            <a:spLocks noGrp="1"/>
          </p:cNvSpPr>
          <p:nvPr>
            <p:ph sz="half" idx="13"/>
          </p:nvPr>
        </p:nvSpPr>
        <p:spPr/>
        <p:txBody>
          <a:bodyPr>
            <a:normAutofit/>
          </a:bodyPr>
          <a:lstStyle/>
          <a:p>
            <a:r>
              <a:rPr lang="en-US" sz="4000" dirty="0" smtClean="0"/>
              <a:t>Collage</a:t>
            </a:r>
            <a:endParaRPr lang="en-US" sz="4000" dirty="0"/>
          </a:p>
        </p:txBody>
      </p:sp>
    </p:spTree>
    <p:extLst>
      <p:ext uri="{BB962C8B-B14F-4D97-AF65-F5344CB8AC3E}">
        <p14:creationId xmlns:p14="http://schemas.microsoft.com/office/powerpoint/2010/main" val="37359022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stume Collage Exampl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041" y="535772"/>
            <a:ext cx="4318602" cy="5992318"/>
          </a:xfrm>
          <a:prstGeom prst="rect">
            <a:avLst/>
          </a:prstGeom>
        </p:spPr>
      </p:pic>
    </p:spTree>
    <p:extLst>
      <p:ext uri="{BB962C8B-B14F-4D97-AF65-F5344CB8AC3E}">
        <p14:creationId xmlns:p14="http://schemas.microsoft.com/office/powerpoint/2010/main" val="1761425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34FF"/>
                </a:solidFill>
              </a:rPr>
              <a:t>Completed Costume Rendering</a:t>
            </a:r>
            <a:endParaRPr lang="en-US" dirty="0">
              <a:solidFill>
                <a:srgbClr val="FF34FF"/>
              </a:solidFill>
            </a:endParaRPr>
          </a:p>
        </p:txBody>
      </p:sp>
      <p:pic>
        <p:nvPicPr>
          <p:cNvPr id="4" name="Content Placeholder 3"/>
          <p:cNvPicPr>
            <a:picLocks noGrp="1" noChangeAspect="1"/>
          </p:cNvPicPr>
          <p:nvPr>
            <p:ph idx="1"/>
          </p:nvPr>
        </p:nvPicPr>
        <p:blipFill>
          <a:blip r:embed="rId2"/>
          <a:srcRect l="2193" r="2193"/>
          <a:stretch>
            <a:fillRect/>
          </a:stretch>
        </p:blipFill>
        <p:spPr/>
      </p:pic>
    </p:spTree>
    <p:extLst>
      <p:ext uri="{BB962C8B-B14F-4D97-AF65-F5344CB8AC3E}">
        <p14:creationId xmlns:p14="http://schemas.microsoft.com/office/powerpoint/2010/main" val="15642744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267" y="1058333"/>
            <a:ext cx="8246533" cy="4747182"/>
          </a:xfrm>
          <a:prstGeom prst="rect">
            <a:avLst/>
          </a:prstGeom>
        </p:spPr>
      </p:pic>
    </p:spTree>
    <p:extLst>
      <p:ext uri="{BB962C8B-B14F-4D97-AF65-F5344CB8AC3E}">
        <p14:creationId xmlns:p14="http://schemas.microsoft.com/office/powerpoint/2010/main" val="3218981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916276"/>
            <a:ext cx="7583487" cy="1671800"/>
          </a:xfrm>
        </p:spPr>
        <p:txBody>
          <a:bodyPr/>
          <a:lstStyle/>
          <a:p>
            <a:pPr algn="ctr"/>
            <a:r>
              <a:rPr lang="en-US" sz="4800" dirty="0" smtClean="0">
                <a:solidFill>
                  <a:srgbClr val="EB4BE3"/>
                </a:solidFill>
              </a:rPr>
              <a:t>Methods for </a:t>
            </a:r>
            <a:br>
              <a:rPr lang="en-US" sz="4800" dirty="0" smtClean="0">
                <a:solidFill>
                  <a:srgbClr val="EB4BE3"/>
                </a:solidFill>
              </a:rPr>
            </a:br>
            <a:r>
              <a:rPr lang="en-US" sz="4800" dirty="0" smtClean="0">
                <a:solidFill>
                  <a:srgbClr val="EB4BE3"/>
                </a:solidFill>
              </a:rPr>
              <a:t>Figure Drawing</a:t>
            </a:r>
            <a:endParaRPr lang="en-US" sz="4800" dirty="0">
              <a:solidFill>
                <a:srgbClr val="EB4BE3"/>
              </a:solidFill>
            </a:endParaRPr>
          </a:p>
        </p:txBody>
      </p:sp>
      <p:sp>
        <p:nvSpPr>
          <p:cNvPr id="3" name="Text Placeholder 2"/>
          <p:cNvSpPr>
            <a:spLocks noGrp="1"/>
          </p:cNvSpPr>
          <p:nvPr>
            <p:ph type="body" idx="1"/>
          </p:nvPr>
        </p:nvSpPr>
        <p:spPr>
          <a:xfrm>
            <a:off x="779463" y="3311452"/>
            <a:ext cx="7583487" cy="2139089"/>
          </a:xfrm>
        </p:spPr>
        <p:txBody>
          <a:bodyPr>
            <a:normAutofit/>
          </a:bodyPr>
          <a:lstStyle/>
          <a:p>
            <a:pPr algn="ctr"/>
            <a:r>
              <a:rPr lang="en-US" sz="4000" dirty="0" smtClean="0">
                <a:solidFill>
                  <a:srgbClr val="EB4BE3"/>
                </a:solidFill>
              </a:rPr>
              <a:t>Correct Proportions</a:t>
            </a:r>
            <a:endParaRPr lang="en-US" sz="4000" dirty="0">
              <a:solidFill>
                <a:srgbClr val="EB4BE3"/>
              </a:solidFill>
            </a:endParaRPr>
          </a:p>
        </p:txBody>
      </p:sp>
    </p:spTree>
    <p:extLst>
      <p:ext uri="{BB962C8B-B14F-4D97-AF65-F5344CB8AC3E}">
        <p14:creationId xmlns:p14="http://schemas.microsoft.com/office/powerpoint/2010/main" val="3672980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EB4BE3"/>
                </a:solidFill>
              </a:rPr>
              <a:t>Drawing the Human Figure</a:t>
            </a:r>
            <a:endParaRPr lang="en-US" dirty="0">
              <a:solidFill>
                <a:srgbClr val="EB4BE3"/>
              </a:solidFill>
            </a:endParaRPr>
          </a:p>
        </p:txBody>
      </p:sp>
      <p:pic>
        <p:nvPicPr>
          <p:cNvPr id="4" name="Content Placeholder 3" descr="Figure Comparison.jpg"/>
          <p:cNvPicPr>
            <a:picLocks noGrp="1" noChangeAspect="1"/>
          </p:cNvPicPr>
          <p:nvPr>
            <p:ph idx="1"/>
          </p:nvPr>
        </p:nvPicPr>
        <p:blipFill>
          <a:blip r:embed="rId3" cstate="email">
            <a:extLst>
              <a:ext uri="{28A0092B-C50C-407E-A947-70E740481C1C}">
                <a14:useLocalDpi xmlns:a14="http://schemas.microsoft.com/office/drawing/2010/main" val="0"/>
              </a:ext>
            </a:extLst>
          </a:blip>
          <a:srcRect l="-84070" r="-84070"/>
          <a:stretch>
            <a:fillRect/>
          </a:stretch>
        </p:blipFill>
        <p:spPr>
          <a:xfrm>
            <a:off x="52531" y="1425388"/>
            <a:ext cx="9220888" cy="5117140"/>
          </a:xfrm>
        </p:spPr>
      </p:pic>
    </p:spTree>
    <p:extLst>
      <p:ext uri="{BB962C8B-B14F-4D97-AF65-F5344CB8AC3E}">
        <p14:creationId xmlns:p14="http://schemas.microsoft.com/office/powerpoint/2010/main" val="3181438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dy Grid.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27682" y="580469"/>
            <a:ext cx="3893485" cy="5608410"/>
          </a:xfrm>
          <a:prstGeom prst="rect">
            <a:avLst/>
          </a:prstGeom>
        </p:spPr>
      </p:pic>
    </p:spTree>
    <p:extLst>
      <p:ext uri="{BB962C8B-B14F-4D97-AF65-F5344CB8AC3E}">
        <p14:creationId xmlns:p14="http://schemas.microsoft.com/office/powerpoint/2010/main" val="1019197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g. 1A Character Figure Drawin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3868" y="644574"/>
            <a:ext cx="7524206" cy="5941309"/>
          </a:xfrm>
          <a:prstGeom prst="rect">
            <a:avLst/>
          </a:prstGeom>
        </p:spPr>
      </p:pic>
    </p:spTree>
    <p:extLst>
      <p:ext uri="{BB962C8B-B14F-4D97-AF65-F5344CB8AC3E}">
        <p14:creationId xmlns:p14="http://schemas.microsoft.com/office/powerpoint/2010/main" val="20014309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g. 2 Character Figure Drawin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7804" y="710412"/>
            <a:ext cx="6780259" cy="5607066"/>
          </a:xfrm>
          <a:prstGeom prst="rect">
            <a:avLst/>
          </a:prstGeom>
        </p:spPr>
      </p:pic>
    </p:spTree>
    <p:extLst>
      <p:ext uri="{BB962C8B-B14F-4D97-AF65-F5344CB8AC3E}">
        <p14:creationId xmlns:p14="http://schemas.microsoft.com/office/powerpoint/2010/main" val="2272030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1281942"/>
          </a:xfrm>
        </p:spPr>
        <p:txBody>
          <a:bodyPr/>
          <a:lstStyle/>
          <a:p>
            <a:pPr algn="ctr"/>
            <a:r>
              <a:rPr lang="en-US" sz="4400" dirty="0" smtClean="0">
                <a:solidFill>
                  <a:srgbClr val="FF34FF"/>
                </a:solidFill>
                <a:latin typeface="Britannic Bold"/>
                <a:cs typeface="Britannic Bold"/>
              </a:rPr>
              <a:t>Ideas For Finding Inspiration</a:t>
            </a:r>
            <a:endParaRPr lang="en-US" sz="4400" dirty="0">
              <a:solidFill>
                <a:srgbClr val="FF34FF"/>
              </a:solidFill>
              <a:latin typeface="Britannic Bold"/>
              <a:cs typeface="Britannic Bold"/>
            </a:endParaRPr>
          </a:p>
        </p:txBody>
      </p:sp>
      <p:sp>
        <p:nvSpPr>
          <p:cNvPr id="3" name="Content Placeholder 2"/>
          <p:cNvSpPr>
            <a:spLocks noGrp="1"/>
          </p:cNvSpPr>
          <p:nvPr>
            <p:ph idx="1"/>
          </p:nvPr>
        </p:nvSpPr>
        <p:spPr>
          <a:xfrm>
            <a:off x="779463" y="1662942"/>
            <a:ext cx="7583487" cy="4098434"/>
          </a:xfrm>
        </p:spPr>
        <p:txBody>
          <a:bodyPr>
            <a:normAutofit fontScale="92500" lnSpcReduction="20000"/>
          </a:bodyPr>
          <a:lstStyle/>
          <a:p>
            <a:endParaRPr lang="en-US" dirty="0" smtClean="0"/>
          </a:p>
          <a:p>
            <a:r>
              <a:rPr lang="en-US" sz="3200" dirty="0" smtClean="0">
                <a:solidFill>
                  <a:schemeClr val="tx1"/>
                </a:solidFill>
                <a:latin typeface="Arial Black"/>
                <a:cs typeface="Arial Black"/>
              </a:rPr>
              <a:t>Technology</a:t>
            </a:r>
          </a:p>
          <a:p>
            <a:r>
              <a:rPr lang="en-US" sz="3200" dirty="0" smtClean="0">
                <a:solidFill>
                  <a:schemeClr val="tx1"/>
                </a:solidFill>
                <a:latin typeface="Arial Black"/>
                <a:cs typeface="Arial Black"/>
              </a:rPr>
              <a:t>Art</a:t>
            </a:r>
          </a:p>
          <a:p>
            <a:r>
              <a:rPr lang="en-US" sz="3200" dirty="0" smtClean="0">
                <a:solidFill>
                  <a:schemeClr val="tx1"/>
                </a:solidFill>
                <a:latin typeface="Arial Black"/>
                <a:cs typeface="Arial Black"/>
              </a:rPr>
              <a:t>Food</a:t>
            </a:r>
          </a:p>
          <a:p>
            <a:r>
              <a:rPr lang="en-US" sz="3200" dirty="0" smtClean="0">
                <a:solidFill>
                  <a:schemeClr val="tx1"/>
                </a:solidFill>
                <a:latin typeface="Arial Black"/>
                <a:cs typeface="Arial Black"/>
              </a:rPr>
              <a:t>History</a:t>
            </a:r>
          </a:p>
          <a:p>
            <a:r>
              <a:rPr lang="en-US" sz="3200" dirty="0" smtClean="0">
                <a:solidFill>
                  <a:schemeClr val="tx1"/>
                </a:solidFill>
                <a:latin typeface="Arial Black"/>
                <a:cs typeface="Arial Black"/>
              </a:rPr>
              <a:t>Architecture</a:t>
            </a:r>
          </a:p>
          <a:p>
            <a:r>
              <a:rPr lang="en-US" sz="3200" dirty="0" smtClean="0">
                <a:solidFill>
                  <a:schemeClr val="tx1"/>
                </a:solidFill>
                <a:latin typeface="Arial Black"/>
                <a:cs typeface="Arial Black"/>
              </a:rPr>
              <a:t>Nature</a:t>
            </a:r>
          </a:p>
          <a:p>
            <a:endParaRPr lang="en-US" dirty="0" smtClean="0">
              <a:solidFill>
                <a:schemeClr val="tx1"/>
              </a:solidFill>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3573037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g. 1 Figure Road Map.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47294" y="541398"/>
            <a:ext cx="4164037" cy="5983109"/>
          </a:xfrm>
          <a:prstGeom prst="rect">
            <a:avLst/>
          </a:prstGeom>
        </p:spPr>
      </p:pic>
    </p:spTree>
    <p:extLst>
      <p:ext uri="{BB962C8B-B14F-4D97-AF65-F5344CB8AC3E}">
        <p14:creationId xmlns:p14="http://schemas.microsoft.com/office/powerpoint/2010/main" val="17826470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g. 2 Figure Road Map.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97129" y="376592"/>
            <a:ext cx="5401994" cy="6104814"/>
          </a:xfrm>
          <a:prstGeom prst="rect">
            <a:avLst/>
          </a:prstGeom>
        </p:spPr>
      </p:pic>
    </p:spTree>
    <p:extLst>
      <p:ext uri="{BB962C8B-B14F-4D97-AF65-F5344CB8AC3E}">
        <p14:creationId xmlns:p14="http://schemas.microsoft.com/office/powerpoint/2010/main" val="30694399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g. 3 Figure Road Map.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22240" y="546551"/>
            <a:ext cx="5037523" cy="5748824"/>
          </a:xfrm>
          <a:prstGeom prst="rect">
            <a:avLst/>
          </a:prstGeom>
        </p:spPr>
      </p:pic>
    </p:spTree>
    <p:extLst>
      <p:ext uri="{BB962C8B-B14F-4D97-AF65-F5344CB8AC3E}">
        <p14:creationId xmlns:p14="http://schemas.microsoft.com/office/powerpoint/2010/main" val="220958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g. 4 Figure Road Map.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30672" y="317874"/>
            <a:ext cx="5564915" cy="6224654"/>
          </a:xfrm>
          <a:prstGeom prst="rect">
            <a:avLst/>
          </a:prstGeom>
        </p:spPr>
      </p:pic>
    </p:spTree>
    <p:extLst>
      <p:ext uri="{BB962C8B-B14F-4D97-AF65-F5344CB8AC3E}">
        <p14:creationId xmlns:p14="http://schemas.microsoft.com/office/powerpoint/2010/main" val="3437839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89350"/>
            <a:ext cx="7583487" cy="626925"/>
          </a:xfrm>
        </p:spPr>
        <p:txBody>
          <a:bodyPr/>
          <a:lstStyle/>
          <a:p>
            <a:pPr algn="ctr"/>
            <a:r>
              <a:rPr lang="en-US" dirty="0" smtClean="0">
                <a:solidFill>
                  <a:srgbClr val="EB4BE3"/>
                </a:solidFill>
              </a:rPr>
              <a:t>Sources</a:t>
            </a:r>
            <a:endParaRPr lang="en-US" dirty="0">
              <a:solidFill>
                <a:srgbClr val="EB4BE3"/>
              </a:solidFill>
            </a:endParaRPr>
          </a:p>
        </p:txBody>
      </p:sp>
      <p:sp>
        <p:nvSpPr>
          <p:cNvPr id="3" name="Text Placeholder 2"/>
          <p:cNvSpPr>
            <a:spLocks noGrp="1"/>
          </p:cNvSpPr>
          <p:nvPr>
            <p:ph type="body" idx="1"/>
          </p:nvPr>
        </p:nvSpPr>
        <p:spPr>
          <a:xfrm>
            <a:off x="369779" y="803750"/>
            <a:ext cx="8504925" cy="5851302"/>
          </a:xfrm>
        </p:spPr>
        <p:txBody>
          <a:bodyPr>
            <a:normAutofit/>
          </a:bodyPr>
          <a:lstStyle/>
          <a:p>
            <a:r>
              <a:rPr lang="en-US" sz="1600" dirty="0">
                <a:solidFill>
                  <a:srgbClr val="EB4BE3"/>
                </a:solidFill>
                <a:hlinkClick r:id="rId2"/>
              </a:rPr>
              <a:t>https://www.slideshare.net/emurfield/elements-principles-of-art-design-</a:t>
            </a:r>
            <a:r>
              <a:rPr lang="en-US" sz="1600" dirty="0" smtClean="0">
                <a:solidFill>
                  <a:srgbClr val="EB4BE3"/>
                </a:solidFill>
                <a:hlinkClick r:id="rId2"/>
              </a:rPr>
              <a:t>powerpoint</a:t>
            </a:r>
            <a:endParaRPr lang="en-US" sz="1600" dirty="0" smtClean="0">
              <a:solidFill>
                <a:srgbClr val="EB4BE3"/>
              </a:solidFill>
            </a:endParaRPr>
          </a:p>
          <a:p>
            <a:r>
              <a:rPr lang="en-US" sz="1600" dirty="0">
                <a:solidFill>
                  <a:srgbClr val="0071BF"/>
                </a:solidFill>
              </a:rPr>
              <a:t>https://</a:t>
            </a:r>
            <a:r>
              <a:rPr lang="en-US" sz="1600" dirty="0" err="1">
                <a:solidFill>
                  <a:srgbClr val="0071BF"/>
                </a:solidFill>
              </a:rPr>
              <a:t>nlbarn.org</a:t>
            </a:r>
            <a:r>
              <a:rPr lang="en-US" sz="1600" dirty="0">
                <a:solidFill>
                  <a:srgbClr val="0071BF"/>
                </a:solidFill>
              </a:rPr>
              <a:t>/2016/06/16/the-production-process-for-</a:t>
            </a:r>
            <a:r>
              <a:rPr lang="en-US" sz="1600" dirty="0" err="1">
                <a:solidFill>
                  <a:srgbClr val="0071BF"/>
                </a:solidFill>
              </a:rPr>
              <a:t>shrek</a:t>
            </a:r>
            <a:r>
              <a:rPr lang="en-US" sz="1600" dirty="0">
                <a:solidFill>
                  <a:srgbClr val="0071BF"/>
                </a:solidFill>
              </a:rPr>
              <a:t>-the-musical/</a:t>
            </a:r>
            <a:endParaRPr lang="en-US" sz="1600" dirty="0" smtClean="0">
              <a:solidFill>
                <a:srgbClr val="0071BF"/>
              </a:solidFill>
            </a:endParaRPr>
          </a:p>
          <a:p>
            <a:r>
              <a:rPr lang="en-US" sz="1600" dirty="0">
                <a:solidFill>
                  <a:srgbClr val="0071BF"/>
                </a:solidFill>
                <a:hlinkClick r:id="rId3"/>
              </a:rPr>
              <a:t>https://i.pinimg.com</a:t>
            </a:r>
            <a:r>
              <a:rPr lang="en-US" sz="1600" dirty="0">
                <a:solidFill>
                  <a:srgbClr val="EB4BE3"/>
                </a:solidFill>
                <a:hlinkClick r:id="rId3"/>
              </a:rPr>
              <a:t>/736x/2f/42/da/2f42da5458759a2a7b3f97fd23a35562--costume-wigs-movie-</a:t>
            </a:r>
            <a:r>
              <a:rPr lang="en-US" sz="1600" dirty="0" smtClean="0">
                <a:solidFill>
                  <a:srgbClr val="EB4BE3"/>
                </a:solidFill>
                <a:hlinkClick r:id="rId3"/>
              </a:rPr>
              <a:t>costumes.jpg</a:t>
            </a:r>
            <a:endParaRPr lang="en-US" sz="1600" dirty="0" smtClean="0">
              <a:solidFill>
                <a:srgbClr val="EB4BE3"/>
              </a:solidFill>
            </a:endParaRPr>
          </a:p>
          <a:p>
            <a:r>
              <a:rPr lang="en-US" sz="1600" dirty="0">
                <a:solidFill>
                  <a:srgbClr val="EB4BE3"/>
                </a:solidFill>
                <a:hlinkClick r:id="rId4"/>
              </a:rPr>
              <a:t>https://i.ytimg.com/vi/yP6LcQ8AVJM/</a:t>
            </a:r>
            <a:r>
              <a:rPr lang="en-US" sz="1600" dirty="0" smtClean="0">
                <a:solidFill>
                  <a:srgbClr val="EB4BE3"/>
                </a:solidFill>
                <a:hlinkClick r:id="rId4"/>
              </a:rPr>
              <a:t>maxresdefault.jpg</a:t>
            </a:r>
            <a:endParaRPr lang="en-US" sz="1600" dirty="0" smtClean="0">
              <a:solidFill>
                <a:srgbClr val="EB4BE3"/>
              </a:solidFill>
            </a:endParaRPr>
          </a:p>
          <a:p>
            <a:r>
              <a:rPr lang="en-US" sz="1600" dirty="0">
                <a:solidFill>
                  <a:srgbClr val="EB4BE3"/>
                </a:solidFill>
                <a:hlinkClick r:id="rId5"/>
              </a:rPr>
              <a:t>https://thefairytaleemporium.files.wordpress.com/2014/09/img_0516.</a:t>
            </a:r>
            <a:r>
              <a:rPr lang="en-US" sz="1600" dirty="0" smtClean="0">
                <a:solidFill>
                  <a:srgbClr val="EB4BE3"/>
                </a:solidFill>
                <a:hlinkClick r:id="rId5"/>
              </a:rPr>
              <a:t>png</a:t>
            </a:r>
            <a:endParaRPr lang="en-US" sz="1600" dirty="0" smtClean="0">
              <a:solidFill>
                <a:srgbClr val="EB4BE3"/>
              </a:solidFill>
            </a:endParaRPr>
          </a:p>
          <a:p>
            <a:r>
              <a:rPr lang="en-US" sz="1600" dirty="0">
                <a:solidFill>
                  <a:srgbClr val="EB4BE3"/>
                </a:solidFill>
                <a:hlinkClick r:id="rId6"/>
              </a:rPr>
              <a:t>https://i.pinimg.com/originals/b1/29/58/b12958fe2ff885347c8f8d8d2bd64648.</a:t>
            </a:r>
            <a:r>
              <a:rPr lang="en-US" sz="1600" dirty="0" smtClean="0">
                <a:solidFill>
                  <a:srgbClr val="EB4BE3"/>
                </a:solidFill>
                <a:hlinkClick r:id="rId6"/>
              </a:rPr>
              <a:t>jpg</a:t>
            </a:r>
            <a:endParaRPr lang="en-US" sz="1600" dirty="0" smtClean="0">
              <a:solidFill>
                <a:srgbClr val="EB4BE3"/>
              </a:solidFill>
            </a:endParaRPr>
          </a:p>
          <a:p>
            <a:r>
              <a:rPr lang="en-US" sz="1600" dirty="0">
                <a:solidFill>
                  <a:srgbClr val="0071BF"/>
                </a:solidFill>
              </a:rPr>
              <a:t>http://1.bp.blogspot.com/-4eghHQtc0dM/UWb4jz57NfI/AAAAAAAAEa0/84MmzLvDIqU/s1600/Cinderella2294+Laura+Osnes,+Santino+Fontana+and+the+ensemble+</a:t>
            </a:r>
            <a:r>
              <a:rPr lang="en-US" sz="1600" dirty="0" smtClean="0">
                <a:solidFill>
                  <a:srgbClr val="0071BF"/>
                </a:solidFill>
              </a:rPr>
              <a:t>of.Cinderella.jpg</a:t>
            </a:r>
            <a:endParaRPr lang="en-US" sz="1600" dirty="0">
              <a:solidFill>
                <a:srgbClr val="0071BF"/>
              </a:solidFill>
            </a:endParaRPr>
          </a:p>
          <a:p>
            <a:r>
              <a:rPr lang="en-US" sz="1600" dirty="0">
                <a:solidFill>
                  <a:schemeClr val="bg2">
                    <a:lumMod val="75000"/>
                  </a:schemeClr>
                </a:solidFill>
                <a:hlinkClick r:id="rId7"/>
              </a:rPr>
              <a:t>http://www.lasplash.com/uploads//5/memphis_cast-2.</a:t>
            </a:r>
            <a:r>
              <a:rPr lang="en-US" sz="1600" dirty="0" smtClean="0">
                <a:solidFill>
                  <a:schemeClr val="bg2">
                    <a:lumMod val="75000"/>
                  </a:schemeClr>
                </a:solidFill>
                <a:hlinkClick r:id="rId7"/>
              </a:rPr>
              <a:t>jpg</a:t>
            </a:r>
            <a:endParaRPr lang="en-US" sz="1600" dirty="0" smtClean="0">
              <a:solidFill>
                <a:schemeClr val="bg2">
                  <a:lumMod val="75000"/>
                </a:schemeClr>
              </a:solidFill>
            </a:endParaRPr>
          </a:p>
          <a:p>
            <a:r>
              <a:rPr lang="en-US" sz="1600" dirty="0">
                <a:solidFill>
                  <a:schemeClr val="bg2">
                    <a:lumMod val="75000"/>
                  </a:schemeClr>
                </a:solidFill>
                <a:hlinkClick r:id="rId8"/>
              </a:rPr>
              <a:t>https://i.pinimg.com/originals/91/c2/d0/</a:t>
            </a:r>
            <a:r>
              <a:rPr lang="en-US" sz="1600" dirty="0" smtClean="0">
                <a:solidFill>
                  <a:schemeClr val="bg2">
                    <a:lumMod val="75000"/>
                  </a:schemeClr>
                </a:solidFill>
                <a:hlinkClick r:id="rId8"/>
              </a:rPr>
              <a:t>91c2d0bbea13ccd83208a2f285dad62b.jpg</a:t>
            </a:r>
            <a:endParaRPr lang="en-US" sz="1600" dirty="0" smtClean="0">
              <a:solidFill>
                <a:schemeClr val="bg2">
                  <a:lumMod val="75000"/>
                </a:schemeClr>
              </a:solidFill>
            </a:endParaRPr>
          </a:p>
          <a:p>
            <a:r>
              <a:rPr lang="en-US" sz="1600" dirty="0">
                <a:solidFill>
                  <a:schemeClr val="bg2">
                    <a:lumMod val="75000"/>
                  </a:schemeClr>
                </a:solidFill>
                <a:hlinkClick r:id="rId9"/>
              </a:rPr>
              <a:t>http://www.costumearmour.com/images/customdesign/gg0.</a:t>
            </a:r>
            <a:r>
              <a:rPr lang="en-US" sz="1600" dirty="0" smtClean="0">
                <a:solidFill>
                  <a:schemeClr val="bg2">
                    <a:lumMod val="75000"/>
                  </a:schemeClr>
                </a:solidFill>
                <a:hlinkClick r:id="rId9"/>
              </a:rPr>
              <a:t>JPG</a:t>
            </a:r>
            <a:endParaRPr lang="en-US" sz="1600" dirty="0" smtClean="0">
              <a:solidFill>
                <a:schemeClr val="bg2">
                  <a:lumMod val="75000"/>
                </a:schemeClr>
              </a:solidFill>
            </a:endParaRPr>
          </a:p>
          <a:p>
            <a:r>
              <a:rPr lang="en-US" sz="1600" dirty="0">
                <a:solidFill>
                  <a:srgbClr val="0071BF"/>
                </a:solidFill>
                <a:hlinkClick r:id="rId10"/>
              </a:rPr>
              <a:t>https://berkshireonstage.files.wordpress.com/2015/02/boshamilton-marcus1.jpg?</a:t>
            </a:r>
            <a:r>
              <a:rPr lang="en-US" sz="1600" dirty="0">
                <a:solidFill>
                  <a:schemeClr val="bg2">
                    <a:lumMod val="75000"/>
                  </a:schemeClr>
                </a:solidFill>
                <a:hlinkClick r:id="rId10"/>
              </a:rPr>
              <a:t>w=700&amp;h=</a:t>
            </a:r>
            <a:r>
              <a:rPr lang="en-US" sz="1600" dirty="0" smtClean="0">
                <a:solidFill>
                  <a:schemeClr val="bg2">
                    <a:lumMod val="75000"/>
                  </a:schemeClr>
                </a:solidFill>
                <a:hlinkClick r:id="rId10"/>
              </a:rPr>
              <a:t>467</a:t>
            </a:r>
            <a:endParaRPr lang="en-US" sz="1600" dirty="0" smtClean="0">
              <a:solidFill>
                <a:schemeClr val="bg2">
                  <a:lumMod val="75000"/>
                </a:schemeClr>
              </a:solidFill>
            </a:endParaRPr>
          </a:p>
          <a:p>
            <a:r>
              <a:rPr lang="en-US" sz="1600" dirty="0">
                <a:solidFill>
                  <a:schemeClr val="bg2">
                    <a:lumMod val="75000"/>
                  </a:schemeClr>
                </a:solidFill>
                <a:hlinkClick r:id="rId11"/>
              </a:rPr>
              <a:t>https://chitownstarconnections.files.wordpress.com/2012/05/cats-009.</a:t>
            </a:r>
            <a:r>
              <a:rPr lang="en-US" sz="1600" dirty="0" smtClean="0">
                <a:solidFill>
                  <a:schemeClr val="bg2">
                    <a:lumMod val="75000"/>
                  </a:schemeClr>
                </a:solidFill>
                <a:hlinkClick r:id="rId11"/>
              </a:rPr>
              <a:t>jpg</a:t>
            </a:r>
            <a:endParaRPr lang="en-US" sz="1600" dirty="0" smtClean="0">
              <a:solidFill>
                <a:schemeClr val="bg2">
                  <a:lumMod val="75000"/>
                </a:schemeClr>
              </a:solidFill>
            </a:endParaRPr>
          </a:p>
          <a:p>
            <a:r>
              <a:rPr lang="en-US" sz="1600" dirty="0">
                <a:solidFill>
                  <a:schemeClr val="bg2">
                    <a:lumMod val="75000"/>
                  </a:schemeClr>
                </a:solidFill>
                <a:hlinkClick r:id="rId12"/>
              </a:rPr>
              <a:t>https://www-tc.pbs.org/wnet/gperf/files/2014/11/mezzanine_643.</a:t>
            </a:r>
            <a:r>
              <a:rPr lang="en-US" sz="1600" dirty="0" smtClean="0">
                <a:solidFill>
                  <a:schemeClr val="bg2">
                    <a:lumMod val="75000"/>
                  </a:schemeClr>
                </a:solidFill>
                <a:hlinkClick r:id="rId12"/>
              </a:rPr>
              <a:t>jpg</a:t>
            </a:r>
            <a:endParaRPr lang="en-US" sz="1600" dirty="0" smtClean="0">
              <a:solidFill>
                <a:schemeClr val="bg2">
                  <a:lumMod val="75000"/>
                </a:schemeClr>
              </a:solidFill>
            </a:endParaRPr>
          </a:p>
          <a:p>
            <a:r>
              <a:rPr lang="en-US" sz="1600" dirty="0">
                <a:solidFill>
                  <a:schemeClr val="bg2">
                    <a:lumMod val="75000"/>
                  </a:schemeClr>
                </a:solidFill>
              </a:rPr>
              <a:t>https://</a:t>
            </a:r>
            <a:r>
              <a:rPr lang="en-US" sz="1600" dirty="0" err="1">
                <a:solidFill>
                  <a:schemeClr val="bg2">
                    <a:lumMod val="75000"/>
                  </a:schemeClr>
                </a:solidFill>
              </a:rPr>
              <a:t>www.vancouverpresents.com</a:t>
            </a:r>
            <a:r>
              <a:rPr lang="en-US" sz="1600" dirty="0">
                <a:solidFill>
                  <a:schemeClr val="bg2">
                    <a:lumMod val="75000"/>
                  </a:schemeClr>
                </a:solidFill>
              </a:rPr>
              <a:t>/</a:t>
            </a:r>
            <a:r>
              <a:rPr lang="en-US" sz="1600" dirty="0" err="1">
                <a:solidFill>
                  <a:schemeClr val="bg2">
                    <a:lumMod val="75000"/>
                  </a:schemeClr>
                </a:solidFill>
              </a:rPr>
              <a:t>wp</a:t>
            </a:r>
            <a:r>
              <a:rPr lang="en-US" sz="1600" dirty="0">
                <a:solidFill>
                  <a:schemeClr val="bg2">
                    <a:lumMod val="75000"/>
                  </a:schemeClr>
                </a:solidFill>
              </a:rPr>
              <a:t>-content/uploads/2015/04/book-mormon-cast-696x348.jpg</a:t>
            </a:r>
          </a:p>
          <a:p>
            <a:pPr marL="285750" indent="-285750">
              <a:buFont typeface="Arial"/>
              <a:buChar char="•"/>
            </a:pPr>
            <a:endParaRPr lang="en-US" sz="1600" dirty="0">
              <a:solidFill>
                <a:srgbClr val="0071BF"/>
              </a:solidFill>
            </a:endParaRPr>
          </a:p>
        </p:txBody>
      </p:sp>
    </p:spTree>
    <p:extLst>
      <p:ext uri="{BB962C8B-B14F-4D97-AF65-F5344CB8AC3E}">
        <p14:creationId xmlns:p14="http://schemas.microsoft.com/office/powerpoint/2010/main" val="7161433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321" y="562626"/>
            <a:ext cx="8119068" cy="3139321"/>
          </a:xfrm>
          <a:prstGeom prst="rect">
            <a:avLst/>
          </a:prstGeom>
        </p:spPr>
        <p:txBody>
          <a:bodyPr wrap="square">
            <a:spAutoFit/>
          </a:bodyPr>
          <a:lstStyle/>
          <a:p>
            <a:r>
              <a:rPr lang="en-US" dirty="0"/>
              <a:t>Baker, Georgia. Handbook of costume drawing: a guide to drawing the period figure for costume design students. Place of publication not identified, Focal, 2013</a:t>
            </a:r>
            <a:r>
              <a:rPr lang="en-US" dirty="0" smtClean="0"/>
              <a:t>.pg.1</a:t>
            </a:r>
          </a:p>
          <a:p>
            <a:endParaRPr lang="en-US" dirty="0"/>
          </a:p>
          <a:p>
            <a:r>
              <a:rPr lang="en-US" dirty="0" err="1" smtClean="0"/>
              <a:t>Abling</a:t>
            </a:r>
            <a:r>
              <a:rPr lang="en-US" dirty="0" smtClean="0"/>
              <a:t>, </a:t>
            </a:r>
            <a:r>
              <a:rPr lang="en-US" dirty="0" err="1" smtClean="0"/>
              <a:t>Bina</a:t>
            </a:r>
            <a:r>
              <a:rPr lang="en-US" dirty="0" smtClean="0"/>
              <a:t>. Fashion </a:t>
            </a:r>
            <a:r>
              <a:rPr lang="en-US" dirty="0" err="1" smtClean="0"/>
              <a:t>Sketchbook.Place</a:t>
            </a:r>
            <a:r>
              <a:rPr lang="en-US" dirty="0" smtClean="0"/>
              <a:t> of </a:t>
            </a:r>
            <a:r>
              <a:rPr lang="en-US" dirty="0" err="1" smtClean="0"/>
              <a:t>publicaiton</a:t>
            </a:r>
            <a:r>
              <a:rPr lang="en-US" dirty="0" smtClean="0"/>
              <a:t> not identified, </a:t>
            </a:r>
            <a:r>
              <a:rPr lang="en-US" dirty="0"/>
              <a:t>Fairchild Books &amp; Visuals; 3rd </a:t>
            </a:r>
            <a:r>
              <a:rPr lang="en-US" dirty="0" err="1"/>
              <a:t>Sprl</a:t>
            </a:r>
            <a:r>
              <a:rPr lang="en-US" dirty="0"/>
              <a:t> </a:t>
            </a:r>
            <a:r>
              <a:rPr lang="en-US" dirty="0" smtClean="0"/>
              <a:t>edition, 1999. pgs.11-15</a:t>
            </a:r>
          </a:p>
          <a:p>
            <a:endParaRPr lang="en-US" dirty="0"/>
          </a:p>
          <a:p>
            <a:r>
              <a:rPr lang="en-US" dirty="0" err="1" smtClean="0"/>
              <a:t>Huaixiang,Tan</a:t>
            </a:r>
            <a:r>
              <a:rPr lang="en-US" dirty="0" smtClean="0"/>
              <a:t>. </a:t>
            </a:r>
            <a:r>
              <a:rPr lang="en-US" dirty="0"/>
              <a:t>Character Costume Figure Drawing: Step-by-Step Drawing Methods for Theatre Costume Designers 2nd </a:t>
            </a:r>
            <a:r>
              <a:rPr lang="en-US" dirty="0" smtClean="0"/>
              <a:t>Edition, Burlington, Focal Press, 2013. </a:t>
            </a:r>
            <a:r>
              <a:rPr lang="en-US" dirty="0" err="1" smtClean="0"/>
              <a:t>pgs</a:t>
            </a:r>
            <a:r>
              <a:rPr lang="en-US" dirty="0" smtClean="0"/>
              <a:t> </a:t>
            </a:r>
            <a:endParaRPr lang="en-US" dirty="0"/>
          </a:p>
          <a:p>
            <a:endParaRPr lang="en-US" dirty="0"/>
          </a:p>
        </p:txBody>
      </p:sp>
    </p:spTree>
    <p:extLst>
      <p:ext uri="{BB962C8B-B14F-4D97-AF65-F5344CB8AC3E}">
        <p14:creationId xmlns:p14="http://schemas.microsoft.com/office/powerpoint/2010/main" val="865430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pic>
        <p:nvPicPr>
          <p:cNvPr id="4" name="Content Placeholder 3" descr="IMG_1105.jpg"/>
          <p:cNvPicPr>
            <a:picLocks noGrp="1" noChangeAspect="1"/>
          </p:cNvPicPr>
          <p:nvPr>
            <p:ph idx="1"/>
          </p:nvPr>
        </p:nvPicPr>
        <p:blipFill>
          <a:blip r:embed="rId3" cstate="email">
            <a:extLst>
              <a:ext uri="{28A0092B-C50C-407E-A947-70E740481C1C}">
                <a14:useLocalDpi xmlns:a14="http://schemas.microsoft.com/office/drawing/2010/main" val="0"/>
              </a:ext>
            </a:extLst>
          </a:blip>
          <a:srcRect l="-70594" r="-70594"/>
          <a:stretch>
            <a:fillRect/>
          </a:stretch>
        </p:blipFill>
        <p:spPr>
          <a:xfrm>
            <a:off x="779463" y="562429"/>
            <a:ext cx="10584346" cy="5874444"/>
          </a:xfrm>
        </p:spPr>
      </p:pic>
    </p:spTree>
    <p:extLst>
      <p:ext uri="{BB962C8B-B14F-4D97-AF65-F5344CB8AC3E}">
        <p14:creationId xmlns:p14="http://schemas.microsoft.com/office/powerpoint/2010/main" val="3265743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a:t>
            </a:r>
            <a:endParaRPr lang="en-US" dirty="0"/>
          </a:p>
        </p:txBody>
      </p:sp>
      <p:pic>
        <p:nvPicPr>
          <p:cNvPr id="6" name="Content Placeholder 5" descr="IMG_1100.jpg"/>
          <p:cNvPicPr>
            <a:picLocks noGrp="1" noChangeAspect="1"/>
          </p:cNvPicPr>
          <p:nvPr>
            <p:ph idx="1"/>
          </p:nvPr>
        </p:nvPicPr>
        <p:blipFill>
          <a:blip r:embed="rId3" cstate="email">
            <a:extLst>
              <a:ext uri="{28A0092B-C50C-407E-A947-70E740481C1C}">
                <a14:useLocalDpi xmlns:a14="http://schemas.microsoft.com/office/drawing/2010/main" val="0"/>
              </a:ext>
            </a:extLst>
          </a:blip>
          <a:srcRect l="-117067" r="-117067"/>
          <a:stretch>
            <a:fillRect/>
          </a:stretch>
        </p:blipFill>
        <p:spPr>
          <a:xfrm>
            <a:off x="2174164" y="519582"/>
            <a:ext cx="10199149" cy="5826048"/>
          </a:xfrm>
        </p:spPr>
      </p:pic>
      <p:pic>
        <p:nvPicPr>
          <p:cNvPr id="3" name="Picture 2"/>
          <p:cNvPicPr>
            <a:picLocks noChangeAspect="1"/>
          </p:cNvPicPr>
          <p:nvPr/>
        </p:nvPicPr>
        <p:blipFill>
          <a:blip r:embed="rId4"/>
          <a:stretch>
            <a:fillRect/>
          </a:stretch>
        </p:blipFill>
        <p:spPr>
          <a:xfrm>
            <a:off x="1953732" y="1732024"/>
            <a:ext cx="2690840" cy="3982976"/>
          </a:xfrm>
          <a:prstGeom prst="rect">
            <a:avLst/>
          </a:prstGeom>
        </p:spPr>
      </p:pic>
      <p:sp>
        <p:nvSpPr>
          <p:cNvPr id="4" name="TextBox 3"/>
          <p:cNvSpPr txBox="1"/>
          <p:nvPr/>
        </p:nvSpPr>
        <p:spPr>
          <a:xfrm>
            <a:off x="1705429" y="5715000"/>
            <a:ext cx="3193141" cy="369332"/>
          </a:xfrm>
          <a:prstGeom prst="rect">
            <a:avLst/>
          </a:prstGeom>
          <a:noFill/>
        </p:spPr>
        <p:txBody>
          <a:bodyPr wrap="square" rtlCol="0">
            <a:spAutoFit/>
          </a:bodyPr>
          <a:lstStyle/>
          <a:p>
            <a:pPr algn="ctr"/>
            <a:r>
              <a:rPr lang="en-US" dirty="0" err="1" smtClean="0"/>
              <a:t>Owlex</a:t>
            </a:r>
            <a:r>
              <a:rPr lang="en-US" dirty="0" smtClean="0"/>
              <a:t> by Alex </a:t>
            </a:r>
            <a:r>
              <a:rPr lang="en-US" dirty="0" err="1" smtClean="0"/>
              <a:t>Pardee</a:t>
            </a:r>
            <a:endParaRPr lang="en-US" dirty="0"/>
          </a:p>
        </p:txBody>
      </p:sp>
    </p:spTree>
    <p:extLst>
      <p:ext uri="{BB962C8B-B14F-4D97-AF65-F5344CB8AC3E}">
        <p14:creationId xmlns:p14="http://schemas.microsoft.com/office/powerpoint/2010/main" val="4076823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a:t>
            </a:r>
            <a:endParaRPr lang="en-US" dirty="0"/>
          </a:p>
        </p:txBody>
      </p:sp>
      <p:pic>
        <p:nvPicPr>
          <p:cNvPr id="4" name="Content Placeholder 3" descr="IMG_1101.jpg"/>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107314"/>
          <a:stretch/>
        </p:blipFill>
        <p:spPr>
          <a:xfrm>
            <a:off x="1123398" y="1425388"/>
            <a:ext cx="7239552" cy="5057705"/>
          </a:xfrm>
        </p:spPr>
      </p:pic>
      <p:pic>
        <p:nvPicPr>
          <p:cNvPr id="3" name="Picture 2" descr="IMG_1106.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77421" y="1425388"/>
            <a:ext cx="3777669" cy="5057705"/>
          </a:xfrm>
          <a:prstGeom prst="rect">
            <a:avLst/>
          </a:prstGeom>
        </p:spPr>
      </p:pic>
    </p:spTree>
    <p:extLst>
      <p:ext uri="{BB962C8B-B14F-4D97-AF65-F5344CB8AC3E}">
        <p14:creationId xmlns:p14="http://schemas.microsoft.com/office/powerpoint/2010/main" val="3559737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pic>
        <p:nvPicPr>
          <p:cNvPr id="4" name="Content Placeholder 3" descr="IMG_1074.jpg"/>
          <p:cNvPicPr>
            <a:picLocks noGrp="1" noChangeAspect="1"/>
          </p:cNvPicPr>
          <p:nvPr>
            <p:ph idx="1"/>
          </p:nvPr>
        </p:nvPicPr>
        <p:blipFill>
          <a:blip r:embed="rId2" cstate="email">
            <a:extLst>
              <a:ext uri="{28A0092B-C50C-407E-A947-70E740481C1C}">
                <a14:useLocalDpi xmlns:a14="http://schemas.microsoft.com/office/drawing/2010/main" val="0"/>
              </a:ext>
            </a:extLst>
          </a:blip>
          <a:srcRect l="-9272" r="-9272"/>
          <a:stretch>
            <a:fillRect/>
          </a:stretch>
        </p:blipFill>
        <p:spPr>
          <a:xfrm>
            <a:off x="-87926" y="2160516"/>
            <a:ext cx="5568189" cy="3519022"/>
          </a:xfrm>
        </p:spPr>
      </p:pic>
      <p:pic>
        <p:nvPicPr>
          <p:cNvPr id="5" name="Picture 4" descr="IMG_1075.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5649" y="1372074"/>
            <a:ext cx="3574458" cy="4785639"/>
          </a:xfrm>
          <a:prstGeom prst="rect">
            <a:avLst/>
          </a:prstGeom>
        </p:spPr>
      </p:pic>
    </p:spTree>
    <p:extLst>
      <p:ext uri="{BB962C8B-B14F-4D97-AF65-F5344CB8AC3E}">
        <p14:creationId xmlns:p14="http://schemas.microsoft.com/office/powerpoint/2010/main" val="1760534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pic>
        <p:nvPicPr>
          <p:cNvPr id="4" name="Content Placeholder 3" descr="IMG_1104.jpg"/>
          <p:cNvPicPr>
            <a:picLocks noGrp="1" noChangeAspect="1"/>
          </p:cNvPicPr>
          <p:nvPr>
            <p:ph idx="1"/>
          </p:nvPr>
        </p:nvPicPr>
        <p:blipFill>
          <a:blip r:embed="rId3" cstate="email">
            <a:extLst>
              <a:ext uri="{28A0092B-C50C-407E-A947-70E740481C1C}">
                <a14:useLocalDpi xmlns:a14="http://schemas.microsoft.com/office/drawing/2010/main" val="0"/>
              </a:ext>
            </a:extLst>
          </a:blip>
          <a:srcRect l="-92431" r="-92431"/>
          <a:stretch>
            <a:fillRect/>
          </a:stretch>
        </p:blipFill>
        <p:spPr>
          <a:xfrm>
            <a:off x="634321" y="725714"/>
            <a:ext cx="10420901" cy="5783730"/>
          </a:xfrm>
        </p:spPr>
      </p:pic>
    </p:spTree>
    <p:extLst>
      <p:ext uri="{BB962C8B-B14F-4D97-AF65-F5344CB8AC3E}">
        <p14:creationId xmlns:p14="http://schemas.microsoft.com/office/powerpoint/2010/main" val="3070240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536</TotalTime>
  <Words>318</Words>
  <Application>Microsoft Office PowerPoint</Application>
  <PresentationFormat>On-screen Show (4:3)</PresentationFormat>
  <Paragraphs>75</Paragraphs>
  <Slides>45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Apple Casual</vt:lpstr>
      <vt:lpstr>Arial</vt:lpstr>
      <vt:lpstr>Arial Black</vt:lpstr>
      <vt:lpstr>Britannic Bold</vt:lpstr>
      <vt:lpstr>Calibri</vt:lpstr>
      <vt:lpstr>Trebuchet MS</vt:lpstr>
      <vt:lpstr>Wingdings 2</vt:lpstr>
      <vt:lpstr>Revolution</vt:lpstr>
      <vt:lpstr>Costume and Fashion Design</vt:lpstr>
      <vt:lpstr>               What is the Design Process?</vt:lpstr>
      <vt:lpstr>Design Originality</vt:lpstr>
      <vt:lpstr>Ideas For Finding Inspiration</vt:lpstr>
      <vt:lpstr>Technology</vt:lpstr>
      <vt:lpstr>Art</vt:lpstr>
      <vt:lpstr>Food</vt:lpstr>
      <vt:lpstr>History</vt:lpstr>
      <vt:lpstr>Architecture</vt:lpstr>
      <vt:lpstr>Nature</vt:lpstr>
      <vt:lpstr>Using  the Elements of Design to create an effective   Design</vt:lpstr>
      <vt:lpstr>What are the  Elements of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Ways to Create a Color Rendering?</vt:lpstr>
      <vt:lpstr>PowerPoint Presentation</vt:lpstr>
      <vt:lpstr>Completed Costume Rendering</vt:lpstr>
      <vt:lpstr>PowerPoint Presentation</vt:lpstr>
      <vt:lpstr>Methods for  Figure Drawing</vt:lpstr>
      <vt:lpstr>Drawing the Human Figure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vt:lpstr>
      <vt:lpstr>PowerPoint Presentation</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Costume Designing  With a Twist</dc:title>
  <dc:creator>Patricia Kelley</dc:creator>
  <cp:lastModifiedBy>Rusty Smart</cp:lastModifiedBy>
  <cp:revision>53</cp:revision>
  <dcterms:created xsi:type="dcterms:W3CDTF">2013-10-06T14:06:13Z</dcterms:created>
  <dcterms:modified xsi:type="dcterms:W3CDTF">2017-09-18T14:45:35Z</dcterms:modified>
</cp:coreProperties>
</file>